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 id="2147483689" r:id="rId2"/>
  </p:sldMasterIdLst>
  <p:notesMasterIdLst>
    <p:notesMasterId r:id="rId10"/>
  </p:notesMasterIdLst>
  <p:sldIdLst>
    <p:sldId id="279" r:id="rId3"/>
    <p:sldId id="1282" r:id="rId4"/>
    <p:sldId id="1283" r:id="rId5"/>
    <p:sldId id="1285" r:id="rId6"/>
    <p:sldId id="260" r:id="rId7"/>
    <p:sldId id="271" r:id="rId8"/>
    <p:sldId id="128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7EDD2E-832D-4AFC-BEAB-F2A9EF4C24A3}">
          <p14:sldIdLst>
            <p14:sldId id="279"/>
            <p14:sldId id="1282"/>
            <p14:sldId id="1283"/>
            <p14:sldId id="1285"/>
            <p14:sldId id="260"/>
            <p14:sldId id="271"/>
            <p14:sldId id="1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627" autoAdjust="0"/>
  </p:normalViewPr>
  <p:slideViewPr>
    <p:cSldViewPr snapToGrid="0">
      <p:cViewPr varScale="1">
        <p:scale>
          <a:sx n="63" d="100"/>
          <a:sy n="63" d="100"/>
        </p:scale>
        <p:origin x="7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5B533-792B-45FF-ACB7-D03E5D5DB9F6}" type="datetimeFigureOut">
              <a:rPr lang="en-US" smtClean="0"/>
              <a:t>11/18/2020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65B4F-14D4-40E4-AB17-D1B6C5410116}" type="slidenum">
              <a:rPr lang="en-US" smtClean="0"/>
              <a:t>‹#›</a:t>
            </a:fld>
            <a:endParaRPr lang="en-US"/>
          </a:p>
        </p:txBody>
      </p:sp>
    </p:spTree>
    <p:extLst>
      <p:ext uri="{BB962C8B-B14F-4D97-AF65-F5344CB8AC3E}">
        <p14:creationId xmlns:p14="http://schemas.microsoft.com/office/powerpoint/2010/main" val="3895626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65B4F-14D4-40E4-AB17-D1B6C5410116}" type="slidenum">
              <a:rPr lang="en-US" smtClean="0"/>
              <a:t>1</a:t>
            </a:fld>
            <a:endParaRPr lang="en-US"/>
          </a:p>
        </p:txBody>
      </p:sp>
    </p:spTree>
    <p:extLst>
      <p:ext uri="{BB962C8B-B14F-4D97-AF65-F5344CB8AC3E}">
        <p14:creationId xmlns:p14="http://schemas.microsoft.com/office/powerpoint/2010/main" val="391159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F9E65B4F-14D4-40E4-AB17-D1B6C5410116}" type="slidenum">
              <a:rPr lang="en-US" smtClean="0"/>
              <a:t>2</a:t>
            </a:fld>
            <a:endParaRPr lang="en-US"/>
          </a:p>
        </p:txBody>
      </p:sp>
    </p:spTree>
    <p:extLst>
      <p:ext uri="{BB962C8B-B14F-4D97-AF65-F5344CB8AC3E}">
        <p14:creationId xmlns:p14="http://schemas.microsoft.com/office/powerpoint/2010/main" val="384483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65B4F-14D4-40E4-AB17-D1B6C5410116}" type="slidenum">
              <a:rPr lang="en-US" smtClean="0"/>
              <a:t>3</a:t>
            </a:fld>
            <a:endParaRPr lang="en-US"/>
          </a:p>
        </p:txBody>
      </p:sp>
    </p:spTree>
    <p:extLst>
      <p:ext uri="{BB962C8B-B14F-4D97-AF65-F5344CB8AC3E}">
        <p14:creationId xmlns:p14="http://schemas.microsoft.com/office/powerpoint/2010/main" val="134371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65B4F-14D4-40E4-AB17-D1B6C5410116}" type="slidenum">
              <a:rPr lang="en-US" smtClean="0"/>
              <a:t>4</a:t>
            </a:fld>
            <a:endParaRPr lang="en-US"/>
          </a:p>
        </p:txBody>
      </p:sp>
    </p:spTree>
    <p:extLst>
      <p:ext uri="{BB962C8B-B14F-4D97-AF65-F5344CB8AC3E}">
        <p14:creationId xmlns:p14="http://schemas.microsoft.com/office/powerpoint/2010/main" val="4285090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65B4F-14D4-40E4-AB17-D1B6C5410116}" type="slidenum">
              <a:rPr lang="en-US" smtClean="0"/>
              <a:t>5</a:t>
            </a:fld>
            <a:endParaRPr lang="en-US"/>
          </a:p>
        </p:txBody>
      </p:sp>
    </p:spTree>
    <p:extLst>
      <p:ext uri="{BB962C8B-B14F-4D97-AF65-F5344CB8AC3E}">
        <p14:creationId xmlns:p14="http://schemas.microsoft.com/office/powerpoint/2010/main" val="355479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F9E65B4F-14D4-40E4-AB17-D1B6C5410116}" type="slidenum">
              <a:rPr lang="en-US" smtClean="0"/>
              <a:t>6</a:t>
            </a:fld>
            <a:endParaRPr lang="en-US"/>
          </a:p>
        </p:txBody>
      </p:sp>
    </p:spTree>
    <p:extLst>
      <p:ext uri="{BB962C8B-B14F-4D97-AF65-F5344CB8AC3E}">
        <p14:creationId xmlns:p14="http://schemas.microsoft.com/office/powerpoint/2010/main" val="1100222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65B4F-14D4-40E4-AB17-D1B6C5410116}" type="slidenum">
              <a:rPr lang="en-US" smtClean="0"/>
              <a:t>7</a:t>
            </a:fld>
            <a:endParaRPr lang="en-US"/>
          </a:p>
        </p:txBody>
      </p:sp>
    </p:spTree>
    <p:extLst>
      <p:ext uri="{BB962C8B-B14F-4D97-AF65-F5344CB8AC3E}">
        <p14:creationId xmlns:p14="http://schemas.microsoft.com/office/powerpoint/2010/main" val="120135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733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6215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32831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1295659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36546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36036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35867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4532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55748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084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620990119"/>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05857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740633626"/>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
        <p:nvSpPr>
          <p:cNvPr id="15" name="TextBox 14">
            <a:extLst>
              <a:ext uri="{FF2B5EF4-FFF2-40B4-BE49-F238E27FC236}">
                <a16:creationId xmlns:a16="http://schemas.microsoft.com/office/drawing/2014/main" id="{5E24A5A7-66A2-7F43-9A7A-5E13F74F8C0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Tree>
    <p:extLst>
      <p:ext uri="{BB962C8B-B14F-4D97-AF65-F5344CB8AC3E}">
        <p14:creationId xmlns:p14="http://schemas.microsoft.com/office/powerpoint/2010/main" val="5436117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27355753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56772910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2792969292"/>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25798506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endParaRPr lang="en-US"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566180418"/>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42444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24598655"/>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414266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1316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08869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01754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90542985"/>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003641517"/>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2576030865"/>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72207095"/>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
        <p:nvSpPr>
          <p:cNvPr id="6" name="Text Placeholder 5">
            <a:extLst>
              <a:ext uri="{FF2B5EF4-FFF2-40B4-BE49-F238E27FC236}">
                <a16:creationId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224521832"/>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8815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2968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35224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5052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209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09429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19813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11/18/2020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081868285"/>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93209534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5woA7SLj4uo"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exagon 17">
            <a:extLst>
              <a:ext uri="{FF2B5EF4-FFF2-40B4-BE49-F238E27FC236}">
                <a16:creationId xmlns:a16="http://schemas.microsoft.com/office/drawing/2014/main" id="{0E6B042D-E9CB-40E0-AAE9-6AD11F53E044}"/>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9" name="Group 18" descr="Company name and logo group of information&#10;">
            <a:extLst>
              <a:ext uri="{FF2B5EF4-FFF2-40B4-BE49-F238E27FC236}">
                <a16:creationId xmlns:a16="http://schemas.microsoft.com/office/drawing/2014/main" id="{5B07AEC6-55AE-4E18-BEEA-A226E87C7897}"/>
              </a:ext>
            </a:extLst>
          </p:cNvPr>
          <p:cNvGrpSpPr/>
          <p:nvPr/>
        </p:nvGrpSpPr>
        <p:grpSpPr>
          <a:xfrm>
            <a:off x="2955850" y="2855631"/>
            <a:ext cx="467309" cy="1118752"/>
            <a:chOff x="2955850" y="2902286"/>
            <a:chExt cx="467309" cy="1118752"/>
          </a:xfrm>
        </p:grpSpPr>
        <p:sp>
          <p:nvSpPr>
            <p:cNvPr id="20" name="TextBox 19">
              <a:extLst>
                <a:ext uri="{FF2B5EF4-FFF2-40B4-BE49-F238E27FC236}">
                  <a16:creationId xmlns:a16="http://schemas.microsoft.com/office/drawing/2014/main" id="{94DF2E04-7632-4FED-B0BF-8FB243D982A3}"/>
                </a:ext>
              </a:extLst>
            </p:cNvPr>
            <p:cNvSpPr txBox="1"/>
            <p:nvPr/>
          </p:nvSpPr>
          <p:spPr>
            <a:xfrm>
              <a:off x="3238428" y="2902286"/>
              <a:ext cx="18473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
          <p:nvSpPr>
            <p:cNvPr id="21" name="TextBox 20">
              <a:extLst>
                <a:ext uri="{FF2B5EF4-FFF2-40B4-BE49-F238E27FC236}">
                  <a16:creationId xmlns:a16="http://schemas.microsoft.com/office/drawing/2014/main" id="{FC9A1C71-347B-44A9-88B4-692D9731582D}"/>
                </a:ext>
              </a:extLst>
            </p:cNvPr>
            <p:cNvSpPr txBox="1"/>
            <p:nvPr/>
          </p:nvSpPr>
          <p:spPr>
            <a:xfrm>
              <a:off x="2955850" y="3713261"/>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gr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6375721" y="2555336"/>
            <a:ext cx="4853573" cy="1616252"/>
          </a:xfrm>
        </p:spPr>
        <p:txBody>
          <a:bodyPr>
            <a:normAutofit fontScale="90000"/>
          </a:bodyPr>
          <a:lstStyle/>
          <a:p>
            <a:r>
              <a:rPr lang="en-US" sz="4900" dirty="0"/>
              <a:t>Department of Veterans Affairs </a:t>
            </a:r>
            <a:br>
              <a:rPr lang="en-US" sz="4800" dirty="0"/>
            </a:br>
            <a:r>
              <a:rPr lang="en-US" sz="4800" dirty="0"/>
              <a:t> </a:t>
            </a:r>
            <a:br>
              <a:rPr lang="en-US" sz="4800" dirty="0"/>
            </a:br>
            <a:r>
              <a:rPr lang="en-US" sz="2000" dirty="0"/>
              <a:t>Hampton VAMC</a:t>
            </a:r>
            <a:endParaRPr lang="en-US" sz="2000" b="0" dirty="0"/>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a:xfrm>
            <a:off x="6375720" y="4326798"/>
            <a:ext cx="5816280" cy="1327242"/>
          </a:xfrm>
        </p:spPr>
        <p:txBody>
          <a:bodyPr/>
          <a:lstStyle/>
          <a:p>
            <a:r>
              <a:rPr lang="en-US" sz="3200" b="1" dirty="0"/>
              <a:t>Suicide Prevention Efforts</a:t>
            </a:r>
          </a:p>
        </p:txBody>
      </p:sp>
      <p:pic>
        <p:nvPicPr>
          <p:cNvPr id="22" name="Picture 21">
            <a:extLst>
              <a:ext uri="{FF2B5EF4-FFF2-40B4-BE49-F238E27FC236}">
                <a16:creationId xmlns:a16="http://schemas.microsoft.com/office/drawing/2014/main" id="{CD80BDF7-BE35-4ED3-8ADB-10DD69BE8CA6}"/>
              </a:ext>
            </a:extLst>
          </p:cNvPr>
          <p:cNvPicPr>
            <a:picLocks noChangeAspect="1"/>
          </p:cNvPicPr>
          <p:nvPr/>
        </p:nvPicPr>
        <p:blipFill>
          <a:blip r:embed="rId3"/>
          <a:stretch>
            <a:fillRect/>
          </a:stretch>
        </p:blipFill>
        <p:spPr>
          <a:xfrm>
            <a:off x="3238428" y="1777928"/>
            <a:ext cx="2857572" cy="2857572"/>
          </a:xfrm>
          <a:prstGeom prst="ellipse">
            <a:avLst/>
          </a:prstGeom>
          <a:ln>
            <a:noFill/>
          </a:ln>
          <a:effectLst>
            <a:softEdge rad="112500"/>
          </a:effectLst>
        </p:spPr>
      </p:pic>
    </p:spTree>
    <p:extLst>
      <p:ext uri="{BB962C8B-B14F-4D97-AF65-F5344CB8AC3E}">
        <p14:creationId xmlns:p14="http://schemas.microsoft.com/office/powerpoint/2010/main" val="398069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A502-CDEC-4E69-9643-E849145F4BBA}"/>
              </a:ext>
            </a:extLst>
          </p:cNvPr>
          <p:cNvSpPr>
            <a:spLocks noGrp="1"/>
          </p:cNvSpPr>
          <p:nvPr>
            <p:ph type="title"/>
          </p:nvPr>
        </p:nvSpPr>
        <p:spPr/>
        <p:txBody>
          <a:bodyPr/>
          <a:lstStyle/>
          <a:p>
            <a:r>
              <a:rPr lang="en-US" dirty="0"/>
              <a:t>Our Challenge</a:t>
            </a:r>
          </a:p>
        </p:txBody>
      </p:sp>
      <p:sp>
        <p:nvSpPr>
          <p:cNvPr id="3" name="Content Placeholder 2">
            <a:extLst>
              <a:ext uri="{FF2B5EF4-FFF2-40B4-BE49-F238E27FC236}">
                <a16:creationId xmlns:a16="http://schemas.microsoft.com/office/drawing/2014/main" id="{F2C87B7E-6193-4B2C-AC17-CDF9316AE3B0}"/>
              </a:ext>
            </a:extLst>
          </p:cNvPr>
          <p:cNvSpPr>
            <a:spLocks noGrp="1"/>
          </p:cNvSpPr>
          <p:nvPr>
            <p:ph idx="1"/>
          </p:nvPr>
        </p:nvSpPr>
        <p:spPr/>
        <p:txBody>
          <a:bodyPr>
            <a:normAutofit lnSpcReduction="10000"/>
          </a:bodyPr>
          <a:lstStyle/>
          <a:p>
            <a:r>
              <a:rPr lang="en-US" dirty="0"/>
              <a:t>Suicide is a public health challenge that causes immeasurable pain among individuals, families, and communities across the country. Suicide is also preventable. Veteran suicide is an urgent issue that the U.S. Department of Veterans Affairs (VA), along with its stakeholders, partners, and communities nationwide, must address. VA supports the national goal of reducing the annual suicide rate in the U.S. 20 percent by the year 2025 and is implementing a public health approach to achieve this mission.</a:t>
            </a:r>
          </a:p>
          <a:p>
            <a:pPr marL="0" indent="0">
              <a:buNone/>
            </a:pPr>
            <a:endParaRPr lang="en-US" dirty="0"/>
          </a:p>
          <a:p>
            <a:r>
              <a:rPr lang="en-US" b="1" dirty="0"/>
              <a:t>An average of 20 Veterans die by suicide each day.</a:t>
            </a:r>
            <a:r>
              <a:rPr lang="en-US" dirty="0"/>
              <a:t>  </a:t>
            </a:r>
            <a:r>
              <a:rPr lang="en-US" b="1" dirty="0"/>
              <a:t>Only six of the 20 are recent or registered users of Veterans Health Administration services.</a:t>
            </a:r>
            <a:r>
              <a:rPr lang="en-US" dirty="0"/>
              <a:t>  To serve </a:t>
            </a:r>
            <a:r>
              <a:rPr lang="en-US" b="1" dirty="0"/>
              <a:t>all</a:t>
            </a:r>
            <a:r>
              <a:rPr lang="en-US" dirty="0"/>
              <a:t> Veterans, the Hampton VA must build effective networks of support, communication, and care within our medical center and across the communities in which Veterans live and work every day.</a:t>
            </a:r>
          </a:p>
          <a:p>
            <a:pPr marL="0" indent="0">
              <a:buNone/>
            </a:pPr>
            <a:endParaRPr lang="en-US" dirty="0"/>
          </a:p>
          <a:p>
            <a:endParaRPr lang="en-US" dirty="0"/>
          </a:p>
        </p:txBody>
      </p:sp>
      <p:pic>
        <p:nvPicPr>
          <p:cNvPr id="4" name="Picture 3">
            <a:extLst>
              <a:ext uri="{FF2B5EF4-FFF2-40B4-BE49-F238E27FC236}">
                <a16:creationId xmlns:a16="http://schemas.microsoft.com/office/drawing/2014/main" id="{E40A03DC-E255-4E05-A6F0-863AA642CE16}"/>
              </a:ext>
            </a:extLst>
          </p:cNvPr>
          <p:cNvPicPr>
            <a:picLocks noChangeAspect="1"/>
          </p:cNvPicPr>
          <p:nvPr/>
        </p:nvPicPr>
        <p:blipFill>
          <a:blip r:embed="rId3"/>
          <a:stretch>
            <a:fillRect/>
          </a:stretch>
        </p:blipFill>
        <p:spPr>
          <a:xfrm>
            <a:off x="10306050" y="118225"/>
            <a:ext cx="1733550" cy="1733550"/>
          </a:xfrm>
          <a:prstGeom prst="rect">
            <a:avLst/>
          </a:prstGeom>
        </p:spPr>
      </p:pic>
    </p:spTree>
    <p:extLst>
      <p:ext uri="{BB962C8B-B14F-4D97-AF65-F5344CB8AC3E}">
        <p14:creationId xmlns:p14="http://schemas.microsoft.com/office/powerpoint/2010/main" val="195729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D8984C1-7999-42E8-B0E6-5D89184C01C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Suicide Prevention 2.0  - </a:t>
            </a:r>
            <a:br>
              <a:rPr lang="en-US" sz="4000">
                <a:solidFill>
                  <a:srgbClr val="FFFFFF"/>
                </a:solidFill>
              </a:rPr>
            </a:br>
            <a:r>
              <a:rPr lang="en-US" sz="4000">
                <a:solidFill>
                  <a:srgbClr val="FFFFFF"/>
                </a:solidFill>
              </a:rPr>
              <a:t>Public Health Model</a:t>
            </a:r>
          </a:p>
        </p:txBody>
      </p:sp>
      <p:sp>
        <p:nvSpPr>
          <p:cNvPr id="3" name="Content Placeholder 2">
            <a:extLst>
              <a:ext uri="{FF2B5EF4-FFF2-40B4-BE49-F238E27FC236}">
                <a16:creationId xmlns:a16="http://schemas.microsoft.com/office/drawing/2014/main" id="{FB135D92-06EB-47DC-96E4-4D4D7B32D8ED}"/>
              </a:ext>
            </a:extLst>
          </p:cNvPr>
          <p:cNvSpPr>
            <a:spLocks noGrp="1"/>
          </p:cNvSpPr>
          <p:nvPr>
            <p:ph idx="1"/>
          </p:nvPr>
        </p:nvSpPr>
        <p:spPr>
          <a:xfrm>
            <a:off x="1424904" y="2494450"/>
            <a:ext cx="6807391" cy="3949893"/>
          </a:xfrm>
        </p:spPr>
        <p:txBody>
          <a:bodyPr vert="horz" lIns="91440" tIns="45720" rIns="91440" bIns="45720" rtlCol="0">
            <a:normAutofit lnSpcReduction="10000"/>
          </a:bodyPr>
          <a:lstStyle/>
          <a:p>
            <a:r>
              <a:rPr lang="en-US" sz="2000" dirty="0">
                <a:solidFill>
                  <a:schemeClr val="tx1"/>
                </a:solidFill>
              </a:rPr>
              <a:t>Seeks to answer the foundational questions: Where does the problem begin?  And how could we prevent it from occurring in the first place?  </a:t>
            </a:r>
          </a:p>
          <a:p>
            <a:r>
              <a:rPr lang="en-US" sz="2000" dirty="0">
                <a:solidFill>
                  <a:schemeClr val="tx1"/>
                </a:solidFill>
              </a:rPr>
              <a:t>Comprehensive multifaceted approach that reaches across sectors, including faith communities, employers, schools, and healthcare organizations, for example, to reach veterans where they live, work, and thrive</a:t>
            </a:r>
          </a:p>
          <a:p>
            <a:r>
              <a:rPr lang="en-US" sz="2000" dirty="0">
                <a:solidFill>
                  <a:schemeClr val="tx1"/>
                </a:solidFill>
              </a:rPr>
              <a:t>To localize its public health approach to suicide prevention, VA is creating integrated, interdisciplinary suicide prevention teams that will coordinate comprehensive and upstream interventions across VA and in communities nationwide. </a:t>
            </a:r>
            <a:r>
              <a:rPr lang="en-US" sz="2000" b="1" dirty="0">
                <a:solidFill>
                  <a:schemeClr val="tx1"/>
                </a:solidFill>
              </a:rPr>
              <a:t>This strategy will broaden the organization’s current focus from high-risk Veterans Health Administration (VHA) users to all Veterans and their communities. </a:t>
            </a:r>
          </a:p>
          <a:p>
            <a:pPr marL="0"/>
            <a:endParaRPr lang="en-US" sz="1300" b="1" dirty="0">
              <a:solidFill>
                <a:schemeClr val="tx1"/>
              </a:solidFill>
            </a:endParaRPr>
          </a:p>
          <a:p>
            <a:pPr marL="0"/>
            <a:endParaRPr lang="en-US" sz="1300" dirty="0">
              <a:solidFill>
                <a:schemeClr val="tx1"/>
              </a:solidFill>
            </a:endParaRPr>
          </a:p>
        </p:txBody>
      </p:sp>
      <p:pic>
        <p:nvPicPr>
          <p:cNvPr id="5" name="Picture 4">
            <a:hlinkClick r:id="rId3"/>
            <a:extLst>
              <a:ext uri="{FF2B5EF4-FFF2-40B4-BE49-F238E27FC236}">
                <a16:creationId xmlns:a16="http://schemas.microsoft.com/office/drawing/2014/main" id="{3FE88F8B-E9BF-49A3-9C38-3865C24E23FC}"/>
              </a:ext>
            </a:extLst>
          </p:cNvPr>
          <p:cNvPicPr>
            <a:picLocks noChangeAspect="1"/>
          </p:cNvPicPr>
          <p:nvPr/>
        </p:nvPicPr>
        <p:blipFill rotWithShape="1">
          <a:blip r:embed="rId4">
            <a:extLst>
              <a:ext uri="{28A0092B-C50C-407E-A947-70E740481C1C}">
                <a14:useLocalDpi xmlns:a14="http://schemas.microsoft.com/office/drawing/2010/main" val="0"/>
              </a:ext>
            </a:extLst>
          </a:blip>
          <a:srcRect l="6107" r="7390" b="-1"/>
          <a:stretch/>
        </p:blipFill>
        <p:spPr>
          <a:xfrm>
            <a:off x="8860590" y="3429000"/>
            <a:ext cx="2362613" cy="1753053"/>
          </a:xfrm>
          <a:prstGeom prst="rect">
            <a:avLst/>
          </a:prstGeom>
        </p:spPr>
      </p:pic>
    </p:spTree>
    <p:extLst>
      <p:ext uri="{BB962C8B-B14F-4D97-AF65-F5344CB8AC3E}">
        <p14:creationId xmlns:p14="http://schemas.microsoft.com/office/powerpoint/2010/main" val="894810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7CE7D5-DFD1-43EE-87CE-09EA702AF9E1}"/>
              </a:ext>
            </a:extLst>
          </p:cNvPr>
          <p:cNvSpPr>
            <a:spLocks noGrp="1"/>
          </p:cNvSpPr>
          <p:nvPr>
            <p:ph type="title"/>
          </p:nvPr>
        </p:nvSpPr>
        <p:spPr>
          <a:xfrm>
            <a:off x="7464614" y="3124200"/>
            <a:ext cx="4087306" cy="1548872"/>
          </a:xfrm>
        </p:spPr>
        <p:txBody>
          <a:bodyPr vert="horz" lIns="91440" tIns="45720" rIns="91440" bIns="45720" rtlCol="0" anchor="b">
            <a:normAutofit fontScale="90000"/>
          </a:bodyPr>
          <a:lstStyle/>
          <a:p>
            <a:r>
              <a:rPr lang="en-US" sz="5400" dirty="0"/>
              <a:t>Public Health Model</a:t>
            </a:r>
          </a:p>
        </p:txBody>
      </p:sp>
      <p:sp>
        <p:nvSpPr>
          <p:cNvPr id="20" name="Freeform: Shape 1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Placeholder 3" descr="Chart, diagram&#10;&#10;Description automatically generated">
            <a:extLst>
              <a:ext uri="{FF2B5EF4-FFF2-40B4-BE49-F238E27FC236}">
                <a16:creationId xmlns:a16="http://schemas.microsoft.com/office/drawing/2014/main" id="{68BFDC1B-E09D-4493-BC61-E6492BB719BD}"/>
              </a:ext>
            </a:extLst>
          </p:cNvPr>
          <p:cNvPicPr>
            <a:picLocks noGrp="1" noChangeAspect="1"/>
          </p:cNvPicPr>
          <p:nvPr>
            <p:ph type="pic" sz="quarter" idx="13"/>
          </p:nvPr>
        </p:nvPicPr>
        <p:blipFill rotWithShape="1">
          <a:blip r:embed="rId3"/>
          <a:srcRect l="10325"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62425627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2E8821-D3F5-4766-B2D7-72D96B744659}"/>
              </a:ext>
            </a:extLst>
          </p:cNvPr>
          <p:cNvPicPr>
            <a:picLocks noChangeAspect="1"/>
          </p:cNvPicPr>
          <p:nvPr/>
        </p:nvPicPr>
        <p:blipFill>
          <a:blip r:embed="rId8"/>
          <a:stretch>
            <a:fillRect/>
          </a:stretch>
        </p:blipFill>
        <p:spPr>
          <a:xfrm>
            <a:off x="643467" y="818745"/>
            <a:ext cx="10905066" cy="5220510"/>
          </a:xfrm>
          <a:prstGeom prst="rect">
            <a:avLst/>
          </a:prstGeom>
        </p:spPr>
      </p:pic>
      <p:sp>
        <p:nvSpPr>
          <p:cNvPr id="34" name="Rectangle 24">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6629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787C549-66DE-4718-9D45-816599251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86763D5-F17C-480F-AFD1-2F1D9377D50D}"/>
              </a:ext>
            </a:extLst>
          </p:cNvPr>
          <p:cNvSpPr>
            <a:spLocks noGrp="1"/>
          </p:cNvSpPr>
          <p:nvPr>
            <p:ph type="title"/>
          </p:nvPr>
        </p:nvSpPr>
        <p:spPr>
          <a:xfrm>
            <a:off x="606971" y="655591"/>
            <a:ext cx="5864167" cy="2315616"/>
          </a:xfrm>
        </p:spPr>
        <p:txBody>
          <a:bodyPr vert="horz" lIns="91440" tIns="45720" rIns="91440" bIns="45720" rtlCol="0" anchor="ctr">
            <a:normAutofit fontScale="90000"/>
          </a:bodyPr>
          <a:lstStyle/>
          <a:p>
            <a:r>
              <a:rPr lang="en-US" sz="4600" dirty="0">
                <a:solidFill>
                  <a:schemeClr val="tx1"/>
                </a:solidFill>
              </a:rPr>
              <a:t>Community Partnerships   and </a:t>
            </a:r>
            <a:br>
              <a:rPr lang="en-US" sz="4600" dirty="0">
                <a:solidFill>
                  <a:schemeClr val="tx1"/>
                </a:solidFill>
              </a:rPr>
            </a:br>
            <a:r>
              <a:rPr lang="en-US" sz="4600" dirty="0">
                <a:solidFill>
                  <a:schemeClr val="tx1"/>
                </a:solidFill>
              </a:rPr>
              <a:t>Prioritized Stakeholders</a:t>
            </a:r>
          </a:p>
        </p:txBody>
      </p:sp>
      <p:sp>
        <p:nvSpPr>
          <p:cNvPr id="18" name="Rectangle 17">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BAB21C4D-C8DB-45E4-8B45-1A73A18862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1" name="Rectangle 64">
              <a:extLst>
                <a:ext uri="{FF2B5EF4-FFF2-40B4-BE49-F238E27FC236}">
                  <a16:creationId xmlns:a16="http://schemas.microsoft.com/office/drawing/2014/main" id="{408C67FF-5706-4C08-9DF4-D3E2EF7F6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66">
              <a:extLst>
                <a:ext uri="{FF2B5EF4-FFF2-40B4-BE49-F238E27FC236}">
                  <a16:creationId xmlns:a16="http://schemas.microsoft.com/office/drawing/2014/main" id="{90AE6FAF-1DDD-40E6-8128-2B5DD1464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64">
              <a:extLst>
                <a:ext uri="{FF2B5EF4-FFF2-40B4-BE49-F238E27FC236}">
                  <a16:creationId xmlns:a16="http://schemas.microsoft.com/office/drawing/2014/main" id="{3E186F0A-23FB-4FB4-8C95-4C6A6F483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66">
              <a:extLst>
                <a:ext uri="{FF2B5EF4-FFF2-40B4-BE49-F238E27FC236}">
                  <a16:creationId xmlns:a16="http://schemas.microsoft.com/office/drawing/2014/main" id="{D183081B-2F31-48CC-A297-BA0C06A744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64">
              <a:extLst>
                <a:ext uri="{FF2B5EF4-FFF2-40B4-BE49-F238E27FC236}">
                  <a16:creationId xmlns:a16="http://schemas.microsoft.com/office/drawing/2014/main" id="{BC6A5254-D4C3-478C-B4E0-73D3642DB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66">
              <a:extLst>
                <a:ext uri="{FF2B5EF4-FFF2-40B4-BE49-F238E27FC236}">
                  <a16:creationId xmlns:a16="http://schemas.microsoft.com/office/drawing/2014/main" id="{41974FE2-7080-4C99-A4E6-3E15D4B28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64">
              <a:extLst>
                <a:ext uri="{FF2B5EF4-FFF2-40B4-BE49-F238E27FC236}">
                  <a16:creationId xmlns:a16="http://schemas.microsoft.com/office/drawing/2014/main" id="{7C843590-9C15-4DFA-9178-8A943EF62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66">
              <a:extLst>
                <a:ext uri="{FF2B5EF4-FFF2-40B4-BE49-F238E27FC236}">
                  <a16:creationId xmlns:a16="http://schemas.microsoft.com/office/drawing/2014/main" id="{3506696A-3D1F-450D-96A0-B59B7BBE3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64">
              <a:extLst>
                <a:ext uri="{FF2B5EF4-FFF2-40B4-BE49-F238E27FC236}">
                  <a16:creationId xmlns:a16="http://schemas.microsoft.com/office/drawing/2014/main" id="{6D2546D9-69E1-4D75-8E64-886207813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66">
              <a:extLst>
                <a:ext uri="{FF2B5EF4-FFF2-40B4-BE49-F238E27FC236}">
                  <a16:creationId xmlns:a16="http://schemas.microsoft.com/office/drawing/2014/main" id="{865383D5-D060-4DBD-82E9-14902BD8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64">
              <a:extLst>
                <a:ext uri="{FF2B5EF4-FFF2-40B4-BE49-F238E27FC236}">
                  <a16:creationId xmlns:a16="http://schemas.microsoft.com/office/drawing/2014/main" id="{70242239-3409-460D-BA74-ADF2AFD4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66">
              <a:extLst>
                <a:ext uri="{FF2B5EF4-FFF2-40B4-BE49-F238E27FC236}">
                  <a16:creationId xmlns:a16="http://schemas.microsoft.com/office/drawing/2014/main" id="{4F02255D-DBCA-4E02-8376-8A374688D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64">
              <a:extLst>
                <a:ext uri="{FF2B5EF4-FFF2-40B4-BE49-F238E27FC236}">
                  <a16:creationId xmlns:a16="http://schemas.microsoft.com/office/drawing/2014/main" id="{343BABB3-0280-4F53-A4A9-54ED96AB2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66">
              <a:extLst>
                <a:ext uri="{FF2B5EF4-FFF2-40B4-BE49-F238E27FC236}">
                  <a16:creationId xmlns:a16="http://schemas.microsoft.com/office/drawing/2014/main" id="{2824031E-D05D-4B6C-A900-28D70C7374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64">
              <a:extLst>
                <a:ext uri="{FF2B5EF4-FFF2-40B4-BE49-F238E27FC236}">
                  <a16:creationId xmlns:a16="http://schemas.microsoft.com/office/drawing/2014/main" id="{96B0A62E-B7B0-475C-B1FF-989CDB45E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Rectangle 66">
              <a:extLst>
                <a:ext uri="{FF2B5EF4-FFF2-40B4-BE49-F238E27FC236}">
                  <a16:creationId xmlns:a16="http://schemas.microsoft.com/office/drawing/2014/main" id="{D62DF221-DFF7-4614-8983-8B7C47034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Rectangle 64">
              <a:extLst>
                <a:ext uri="{FF2B5EF4-FFF2-40B4-BE49-F238E27FC236}">
                  <a16:creationId xmlns:a16="http://schemas.microsoft.com/office/drawing/2014/main" id="{4E544155-BC32-4013-9135-149E30150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66">
              <a:extLst>
                <a:ext uri="{FF2B5EF4-FFF2-40B4-BE49-F238E27FC236}">
                  <a16:creationId xmlns:a16="http://schemas.microsoft.com/office/drawing/2014/main" id="{1DD4153E-E8EE-4D47-8FF6-926EBB23F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64">
              <a:extLst>
                <a:ext uri="{FF2B5EF4-FFF2-40B4-BE49-F238E27FC236}">
                  <a16:creationId xmlns:a16="http://schemas.microsoft.com/office/drawing/2014/main" id="{6834F1B0-119E-4A62-A22F-79C5AEEE3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66">
              <a:extLst>
                <a:ext uri="{FF2B5EF4-FFF2-40B4-BE49-F238E27FC236}">
                  <a16:creationId xmlns:a16="http://schemas.microsoft.com/office/drawing/2014/main" id="{04C90783-5CC9-4855-A633-D3D3B900D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9" name="Picture Placeholder 8">
            <a:extLst>
              <a:ext uri="{FF2B5EF4-FFF2-40B4-BE49-F238E27FC236}">
                <a16:creationId xmlns:a16="http://schemas.microsoft.com/office/drawing/2014/main" id="{9B786BDB-EB70-43DB-A193-DA7F893FF458}"/>
              </a:ext>
            </a:extLst>
          </p:cNvPr>
          <p:cNvPicPr>
            <a:picLocks noGrp="1" noChangeAspect="1"/>
          </p:cNvPicPr>
          <p:nvPr>
            <p:ph type="pic" sz="quarter" idx="10"/>
          </p:nvPr>
        </p:nvPicPr>
        <p:blipFill rotWithShape="1">
          <a:blip r:embed="rId3"/>
          <a:srcRect r="-1" b="3134"/>
          <a:stretch/>
        </p:blipFill>
        <p:spPr>
          <a:xfrm>
            <a:off x="596880" y="3233985"/>
            <a:ext cx="5766975" cy="3624015"/>
          </a:xfrm>
          <a:prstGeom prst="rect">
            <a:avLst/>
          </a:prstGeom>
        </p:spPr>
      </p:pic>
      <p:sp>
        <p:nvSpPr>
          <p:cNvPr id="42" name="Rectangle 41">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CA068076-300A-4B99-9675-42EDF4044151}"/>
              </a:ext>
            </a:extLst>
          </p:cNvPr>
          <p:cNvSpPr>
            <a:spLocks noGrp="1"/>
          </p:cNvSpPr>
          <p:nvPr>
            <p:ph idx="1"/>
          </p:nvPr>
        </p:nvSpPr>
        <p:spPr>
          <a:xfrm>
            <a:off x="7189703" y="655591"/>
            <a:ext cx="4496426" cy="5957789"/>
          </a:xfrm>
        </p:spPr>
        <p:txBody>
          <a:bodyPr vert="horz" lIns="91440" tIns="45720" rIns="91440" bIns="45720" rtlCol="0" anchor="ctr">
            <a:normAutofit/>
          </a:bodyPr>
          <a:lstStyle/>
          <a:p>
            <a:pPr lvl="0"/>
            <a:r>
              <a:rPr lang="en-US" sz="1700" dirty="0"/>
              <a:t>Law Enforcement and First Responders </a:t>
            </a:r>
          </a:p>
          <a:p>
            <a:pPr lvl="0"/>
            <a:r>
              <a:rPr lang="en-US" sz="1700" dirty="0"/>
              <a:t>Local Government Agencies</a:t>
            </a:r>
          </a:p>
          <a:p>
            <a:pPr lvl="0"/>
            <a:r>
              <a:rPr lang="en-US" sz="1700" dirty="0"/>
              <a:t>Community Service Boards</a:t>
            </a:r>
          </a:p>
          <a:p>
            <a:pPr lvl="0"/>
            <a:r>
              <a:rPr lang="en-US" sz="1700" dirty="0"/>
              <a:t>Department of Human Services</a:t>
            </a:r>
          </a:p>
          <a:p>
            <a:pPr lvl="0"/>
            <a:r>
              <a:rPr lang="en-US" sz="1700" dirty="0"/>
              <a:t>Faith-Based Organizations</a:t>
            </a:r>
          </a:p>
          <a:p>
            <a:pPr lvl="0"/>
            <a:r>
              <a:rPr lang="en-US" sz="1700" dirty="0"/>
              <a:t>Gun Shops</a:t>
            </a:r>
          </a:p>
          <a:p>
            <a:pPr lvl="0"/>
            <a:r>
              <a:rPr lang="en-US" sz="1700" dirty="0"/>
              <a:t>Hospitals and Community Treatment Providers</a:t>
            </a:r>
          </a:p>
          <a:p>
            <a:r>
              <a:rPr lang="en-US" sz="1800" dirty="0"/>
              <a:t>Veteran’s Services Organizations</a:t>
            </a:r>
            <a:endParaRPr lang="en-US" sz="1700" dirty="0"/>
          </a:p>
          <a:p>
            <a:pPr lvl="0"/>
            <a:r>
              <a:rPr lang="en-US" sz="1700" dirty="0"/>
              <a:t>Active Duty (Navy, Army, Air Force Fleet and Family Service Centers) </a:t>
            </a:r>
          </a:p>
          <a:p>
            <a:pPr lvl="0"/>
            <a:r>
              <a:rPr lang="en-US" sz="1700" dirty="0"/>
              <a:t>Governor’s Challenge – VISR</a:t>
            </a:r>
          </a:p>
          <a:p>
            <a:pPr lvl="0"/>
            <a:r>
              <a:rPr lang="en-US" sz="1700" dirty="0"/>
              <a:t>Educational Institutions </a:t>
            </a:r>
          </a:p>
          <a:p>
            <a:pPr lvl="0"/>
            <a:endParaRPr lang="en-US" sz="1700" dirty="0"/>
          </a:p>
          <a:p>
            <a:endParaRPr lang="en-US" sz="1700" dirty="0"/>
          </a:p>
        </p:txBody>
      </p:sp>
    </p:spTree>
    <p:extLst>
      <p:ext uri="{BB962C8B-B14F-4D97-AF65-F5344CB8AC3E}">
        <p14:creationId xmlns:p14="http://schemas.microsoft.com/office/powerpoint/2010/main" val="3013536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F3697DCC-B44A-4004-9586-FA3A4A1987B3}"/>
              </a:ext>
            </a:extLst>
          </p:cNvPr>
          <p:cNvSpPr>
            <a:spLocks noGrp="1"/>
          </p:cNvSpPr>
          <p:nvPr>
            <p:ph type="title"/>
          </p:nvPr>
        </p:nvSpPr>
        <p:spPr>
          <a:xfrm>
            <a:off x="5440725" y="398056"/>
            <a:ext cx="6577104" cy="1454051"/>
          </a:xfrm>
        </p:spPr>
        <p:txBody>
          <a:bodyPr vert="horz" lIns="91440" tIns="45720" rIns="91440" bIns="45720" rtlCol="0" anchor="ctr">
            <a:normAutofit/>
          </a:bodyPr>
          <a:lstStyle/>
          <a:p>
            <a:r>
              <a:rPr lang="en-US" sz="3100" dirty="0">
                <a:solidFill>
                  <a:srgbClr val="000000"/>
                </a:solidFill>
              </a:rPr>
              <a:t>Facility-Wide</a:t>
            </a:r>
            <a:br>
              <a:rPr lang="en-US" sz="3100" dirty="0">
                <a:solidFill>
                  <a:srgbClr val="000000"/>
                </a:solidFill>
              </a:rPr>
            </a:br>
            <a:r>
              <a:rPr lang="en-US" sz="3100" dirty="0">
                <a:solidFill>
                  <a:srgbClr val="000000"/>
                </a:solidFill>
              </a:rPr>
              <a:t>“Suicide Prevention is Everybody’s Business”</a:t>
            </a:r>
          </a:p>
        </p:txBody>
      </p:sp>
      <p:sp>
        <p:nvSpPr>
          <p:cNvPr id="2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15">
            <a:extLst>
              <a:ext uri="{FF2B5EF4-FFF2-40B4-BE49-F238E27FC236}">
                <a16:creationId xmlns:a16="http://schemas.microsoft.com/office/drawing/2014/main" id="{538AE87F-BDD8-4919-9C91-68A580796835}"/>
              </a:ext>
            </a:extLst>
          </p:cNvPr>
          <p:cNvPicPr>
            <a:picLocks noChangeAspect="1"/>
          </p:cNvPicPr>
          <p:nvPr/>
        </p:nvPicPr>
        <p:blipFill rotWithShape="1">
          <a:blip r:embed="rId4">
            <a:alphaModFix/>
          </a:blip>
          <a:srcRect l="2081" r="2379"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4" name="Content Placeholder 13">
            <a:extLst>
              <a:ext uri="{FF2B5EF4-FFF2-40B4-BE49-F238E27FC236}">
                <a16:creationId xmlns:a16="http://schemas.microsoft.com/office/drawing/2014/main" id="{90EF9E06-99B0-4F90-ACC4-9E022936F545}"/>
              </a:ext>
            </a:extLst>
          </p:cNvPr>
          <p:cNvSpPr>
            <a:spLocks noGrp="1"/>
          </p:cNvSpPr>
          <p:nvPr>
            <p:ph idx="1"/>
          </p:nvPr>
        </p:nvSpPr>
        <p:spPr>
          <a:xfrm>
            <a:off x="5527801" y="2250163"/>
            <a:ext cx="6402952" cy="3717899"/>
          </a:xfrm>
        </p:spPr>
        <p:txBody>
          <a:bodyPr vert="horz" lIns="91440" tIns="45720" rIns="91440" bIns="45720" rtlCol="0" anchor="ctr">
            <a:noAutofit/>
          </a:bodyPr>
          <a:lstStyle/>
          <a:p>
            <a:pPr lvl="0"/>
            <a:r>
              <a:rPr lang="en-US" sz="2000" dirty="0">
                <a:solidFill>
                  <a:srgbClr val="000000"/>
                </a:solidFill>
              </a:rPr>
              <a:t>Implement best practices to improve health and prevent suicide</a:t>
            </a:r>
          </a:p>
          <a:p>
            <a:pPr lvl="0"/>
            <a:r>
              <a:rPr lang="en-US" sz="2000" dirty="0">
                <a:solidFill>
                  <a:srgbClr val="000000"/>
                </a:solidFill>
              </a:rPr>
              <a:t>Implementation of suicide prevention initiatives facility-wide and selective areas (e.g. ED, MH, Specialty Clinics)</a:t>
            </a:r>
          </a:p>
          <a:p>
            <a:pPr lvl="0"/>
            <a:r>
              <a:rPr lang="en-US" sz="2000" dirty="0">
                <a:solidFill>
                  <a:srgbClr val="000000"/>
                </a:solidFill>
              </a:rPr>
              <a:t>Developing a multi-disciplinary  and wholistic approach to enhanced care  </a:t>
            </a:r>
          </a:p>
          <a:p>
            <a:pPr lvl="0"/>
            <a:r>
              <a:rPr lang="en-US" sz="2000" dirty="0">
                <a:solidFill>
                  <a:srgbClr val="000000"/>
                </a:solidFill>
              </a:rPr>
              <a:t>Ongoing training for staff to support suicide prevention efforts</a:t>
            </a:r>
          </a:p>
          <a:p>
            <a:pPr lvl="0"/>
            <a:r>
              <a:rPr lang="en-US" sz="2000" dirty="0">
                <a:solidFill>
                  <a:srgbClr val="000000"/>
                </a:solidFill>
              </a:rPr>
              <a:t>Telehealth and virtual applications</a:t>
            </a:r>
          </a:p>
          <a:p>
            <a:pPr lvl="0"/>
            <a:r>
              <a:rPr lang="en-US" sz="2000" dirty="0">
                <a:solidFill>
                  <a:srgbClr val="000000"/>
                </a:solidFill>
              </a:rPr>
              <a:t>Use of other Technology and Social Media platforms</a:t>
            </a:r>
          </a:p>
          <a:p>
            <a:pPr lvl="0"/>
            <a:endParaRPr lang="en-US" sz="2000" dirty="0">
              <a:solidFill>
                <a:srgbClr val="000000"/>
              </a:solidFill>
            </a:endParaRPr>
          </a:p>
        </p:txBody>
      </p:sp>
    </p:spTree>
    <p:extLst>
      <p:ext uri="{BB962C8B-B14F-4D97-AF65-F5344CB8AC3E}">
        <p14:creationId xmlns:p14="http://schemas.microsoft.com/office/powerpoint/2010/main" val="871938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429</Words>
  <Application>Microsoft Office PowerPoint</Application>
  <PresentationFormat>Widescreen</PresentationFormat>
  <Paragraphs>38</Paragraphs>
  <Slides>7</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Arial Black</vt:lpstr>
      <vt:lpstr>Calibri</vt:lpstr>
      <vt:lpstr>Calibri Light</vt:lpstr>
      <vt:lpstr>Century Gothic</vt:lpstr>
      <vt:lpstr>Gill Sans SemiBold</vt:lpstr>
      <vt:lpstr>Times New Roman</vt:lpstr>
      <vt:lpstr>Wingdings 3</vt:lpstr>
      <vt:lpstr>Ion</vt:lpstr>
      <vt:lpstr>Office Theme</vt:lpstr>
      <vt:lpstr>Department of Veterans Affairs    Hampton VAMC</vt:lpstr>
      <vt:lpstr>Our Challenge</vt:lpstr>
      <vt:lpstr>Suicide Prevention 2.0  -  Public Health Model</vt:lpstr>
      <vt:lpstr>Public Health Model</vt:lpstr>
      <vt:lpstr>PowerPoint Presentation</vt:lpstr>
      <vt:lpstr>Community Partnerships   and  Prioritized Stakeholders</vt:lpstr>
      <vt:lpstr>Facility-Wide “Suicide Prevention is Everybody’s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Veterans Affairs    Hampton VAMC</dc:title>
  <dc:creator>Farrow, Sheronda R. HAMVAMC</dc:creator>
  <cp:lastModifiedBy>Farrow, Sheronda R. HAMVAMC</cp:lastModifiedBy>
  <cp:revision>5</cp:revision>
  <dcterms:created xsi:type="dcterms:W3CDTF">2020-11-18T15:55:13Z</dcterms:created>
  <dcterms:modified xsi:type="dcterms:W3CDTF">2020-11-18T16:17:14Z</dcterms:modified>
</cp:coreProperties>
</file>